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325" r:id="rId2"/>
    <p:sldId id="256" r:id="rId3"/>
    <p:sldId id="258" r:id="rId4"/>
    <p:sldId id="260" r:id="rId5"/>
    <p:sldId id="259" r:id="rId6"/>
    <p:sldId id="296" r:id="rId7"/>
    <p:sldId id="266" r:id="rId8"/>
    <p:sldId id="297" r:id="rId9"/>
    <p:sldId id="298" r:id="rId10"/>
    <p:sldId id="299" r:id="rId11"/>
    <p:sldId id="300" r:id="rId12"/>
    <p:sldId id="301" r:id="rId13"/>
    <p:sldId id="302" r:id="rId14"/>
    <p:sldId id="261" r:id="rId15"/>
    <p:sldId id="262" r:id="rId16"/>
    <p:sldId id="303" r:id="rId17"/>
    <p:sldId id="304" r:id="rId18"/>
    <p:sldId id="307" r:id="rId19"/>
    <p:sldId id="308" r:id="rId20"/>
    <p:sldId id="309" r:id="rId21"/>
    <p:sldId id="310" r:id="rId22"/>
    <p:sldId id="311" r:id="rId23"/>
    <p:sldId id="268" r:id="rId24"/>
    <p:sldId id="312" r:id="rId25"/>
    <p:sldId id="313" r:id="rId26"/>
    <p:sldId id="314" r:id="rId27"/>
    <p:sldId id="316" r:id="rId28"/>
    <p:sldId id="315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278" r:id="rId38"/>
  </p:sldIdLst>
  <p:sldSz cx="9144000" cy="5143500" type="screen16x9"/>
  <p:notesSz cx="6858000" cy="9144000"/>
  <p:embeddedFontLst>
    <p:embeddedFont>
      <p:font typeface="Lexend Deca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802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792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5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31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883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862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210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5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36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928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861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4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5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637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80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679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66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2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206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616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381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628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412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0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71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77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rduino.cc/en/softwar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vishal-kalansooriya/arduinoProgrammin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02474-C751-0E02-118F-BE1A7BB0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36" y="2457110"/>
            <a:ext cx="3832678" cy="2433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1494153-EB5E-9CA2-85AC-8F6142314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4" r="1908" b="5541"/>
          <a:stretch/>
        </p:blipFill>
        <p:spPr>
          <a:xfrm>
            <a:off x="6348116" y="261953"/>
            <a:ext cx="2606525" cy="18614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CA04FC9-9DCB-5881-1AAD-54B0414D5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121" y="2466088"/>
            <a:ext cx="3232582" cy="24244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picture containing ground&#10;&#10;Description automatically generated">
            <a:extLst>
              <a:ext uri="{FF2B5EF4-FFF2-40B4-BE49-F238E27FC236}">
                <a16:creationId xmlns:a16="http://schemas.microsoft.com/office/drawing/2014/main" id="{41838D65-F17D-01D3-70CD-C00ED67B4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973" b="10715"/>
          <a:stretch/>
        </p:blipFill>
        <p:spPr>
          <a:xfrm>
            <a:off x="198634" y="265246"/>
            <a:ext cx="2963585" cy="18581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E0284B06-148C-9443-C3C6-5C65BDAA72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800" b="24103"/>
          <a:stretch/>
        </p:blipFill>
        <p:spPr>
          <a:xfrm>
            <a:off x="3443157" y="237661"/>
            <a:ext cx="2624021" cy="191006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61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</a:t>
            </a:r>
            <a:br>
              <a:rPr lang="en-US" dirty="0"/>
            </a:br>
            <a:r>
              <a:rPr lang="en-US" dirty="0"/>
              <a:t>UNO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you heard about the most popular Arduino board?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232443">
            <a:off x="5946365" y="1854482"/>
            <a:ext cx="1709796" cy="1709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67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6E963-C2C0-EE0D-8C5C-01423EA7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161"/>
            <a:ext cx="9144000" cy="52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0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</a:t>
            </a:r>
            <a:br>
              <a:rPr lang="en-US" dirty="0"/>
            </a:br>
            <a:r>
              <a:rPr lang="en-US" dirty="0"/>
              <a:t>IDE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have a look about the Arduino Integrated Development Environment.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232443">
            <a:off x="5946365" y="1854482"/>
            <a:ext cx="1709796" cy="1709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58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IDE Installation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5748688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Blip>
                <a:blip r:embed="rId3"/>
              </a:buBlip>
            </a:pPr>
            <a:r>
              <a:rPr lang="en-US" dirty="0"/>
              <a:t>Visit </a:t>
            </a:r>
            <a:r>
              <a:rPr lang="en-US" dirty="0">
                <a:hlinkClick r:id="rId4"/>
              </a:rPr>
              <a:t>https://www.arduino.cc/en/software</a:t>
            </a:r>
            <a:r>
              <a:rPr lang="en-US" dirty="0"/>
              <a:t> to download Arduino Legacy IDE version.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Blip>
                <a:blip r:embed="rId3"/>
              </a:buBlip>
            </a:pPr>
            <a:r>
              <a:rPr lang="en-US" dirty="0"/>
              <a:t>Once you successfully install the Arduino IDE by running the setup file, launch the Arduino software by double clicking on the desktop shortcut.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295203"/>
            <a:ext cx="3138777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Arduino</a:t>
            </a:r>
            <a:br>
              <a:rPr lang="en" sz="3600" dirty="0"/>
            </a:br>
            <a:r>
              <a:rPr lang="en" sz="3600" dirty="0"/>
              <a:t>IDE</a:t>
            </a:r>
            <a:endParaRPr sz="36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2599885"/>
            <a:ext cx="2733261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This is the place where you give commands to your Arduino board…</a:t>
            </a:r>
            <a:endParaRPr sz="18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8A1C11-7D2D-BB97-F1C7-C1B62AD6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037" y="487904"/>
            <a:ext cx="4802277" cy="3933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1365659" y="468133"/>
            <a:ext cx="6546906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Toolbar Buttons</a:t>
            </a:r>
            <a:endParaRPr sz="36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A96C38-FCE1-37C4-BEDF-F28FBA20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18" y="1509885"/>
            <a:ext cx="7402189" cy="3101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0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setup() &amp; loop() Functions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What are those default functions?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8FD28D1-63F2-0033-5532-F5AD8F3F70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1347" y="2151529"/>
            <a:ext cx="1493160" cy="1016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4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1365659" y="468133"/>
            <a:ext cx="6546906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void setup() &amp; void loop()</a:t>
            </a:r>
            <a:endParaRPr sz="36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6C38-FCE1-37C4-BEDF-F28FBA20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3025" y="1509885"/>
            <a:ext cx="5492174" cy="3101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06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lvl="0"/>
            <a:r>
              <a:rPr lang="en-US" dirty="0"/>
              <a:t>Arduino Syntax &amp; Program Flow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 Let’s see Arduino programming language syntax and program flow…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9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</a:t>
            </a:r>
            <a:br>
              <a:rPr lang="en" dirty="0"/>
            </a:br>
            <a:r>
              <a:rPr lang="en" dirty="0"/>
              <a:t>Programming</a:t>
            </a:r>
            <a:br>
              <a:rPr lang="en" dirty="0"/>
            </a:b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DF46507-D393-9DF3-3FAD-FE25B6A5D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4447" y="1659224"/>
            <a:ext cx="393018" cy="412346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8A9CB92-09D7-5C6B-CF0D-C357DDC6F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6647" y="2416742"/>
            <a:ext cx="393018" cy="412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44444E-6 4.19753E-6 L -0.0033 -0.081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407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4.93827E-7 L -0.00243 -0.0895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44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Google Shape;104;p18">
            <a:extLst>
              <a:ext uri="{FF2B5EF4-FFF2-40B4-BE49-F238E27FC236}">
                <a16:creationId xmlns:a16="http://schemas.microsoft.com/office/drawing/2014/main" id="{740BBF40-57BE-2B17-89B5-95FC5AEF2229}"/>
              </a:ext>
            </a:extLst>
          </p:cNvPr>
          <p:cNvSpPr txBox="1">
            <a:spLocks/>
          </p:cNvSpPr>
          <p:nvPr/>
        </p:nvSpPr>
        <p:spPr>
          <a:xfrm>
            <a:off x="732950" y="1351721"/>
            <a:ext cx="3711829" cy="241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dirty="0"/>
              <a:t>Curly Braces</a:t>
            </a:r>
          </a:p>
          <a:p>
            <a:pPr>
              <a:buBlip>
                <a:blip r:embed="rId3"/>
              </a:buBlip>
            </a:pPr>
            <a:r>
              <a:rPr lang="en-US" dirty="0"/>
              <a:t>Semicolon</a:t>
            </a:r>
          </a:p>
          <a:p>
            <a:pPr>
              <a:buBlip>
                <a:blip r:embed="rId3"/>
              </a:buBlip>
            </a:pPr>
            <a:r>
              <a:rPr lang="en-US" dirty="0"/>
              <a:t>Indentation</a:t>
            </a:r>
          </a:p>
          <a:p>
            <a:pPr>
              <a:buBlip>
                <a:blip r:embed="rId3"/>
              </a:buBlip>
            </a:pPr>
            <a:r>
              <a:rPr lang="en-US" dirty="0"/>
              <a:t>Comments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2E7BC-2F82-89C9-CA1F-DF63F3389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779" y="349579"/>
            <a:ext cx="4218443" cy="440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1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1365659" y="468133"/>
            <a:ext cx="6546906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3600" dirty="0"/>
              <a:t>Configure Arduino Setup</a:t>
            </a:r>
            <a:endParaRPr sz="36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6C38-FCE1-37C4-BEDF-F28FBA20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9971" y="1458433"/>
            <a:ext cx="4238281" cy="672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133;p20">
            <a:extLst>
              <a:ext uri="{FF2B5EF4-FFF2-40B4-BE49-F238E27FC236}">
                <a16:creationId xmlns:a16="http://schemas.microsoft.com/office/drawing/2014/main" id="{B38BFD1E-225B-07E4-A229-B5F08173D723}"/>
              </a:ext>
            </a:extLst>
          </p:cNvPr>
          <p:cNvSpPr txBox="1">
            <a:spLocks/>
          </p:cNvSpPr>
          <p:nvPr/>
        </p:nvSpPr>
        <p:spPr>
          <a:xfrm>
            <a:off x="732950" y="2571750"/>
            <a:ext cx="28410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b="1" dirty="0"/>
              <a:t>Board:</a:t>
            </a:r>
          </a:p>
          <a:p>
            <a:pPr marL="0" indent="0">
              <a:buFont typeface="Muli"/>
              <a:buNone/>
            </a:pPr>
            <a:r>
              <a:rPr lang="en-US" dirty="0"/>
              <a:t>Select your Arduino Board name from the available list.</a:t>
            </a:r>
          </a:p>
        </p:txBody>
      </p:sp>
      <p:sp>
        <p:nvSpPr>
          <p:cNvPr id="6" name="Google Shape;133;p20">
            <a:extLst>
              <a:ext uri="{FF2B5EF4-FFF2-40B4-BE49-F238E27FC236}">
                <a16:creationId xmlns:a16="http://schemas.microsoft.com/office/drawing/2014/main" id="{B269BE4C-B8AB-C356-7569-A0C184A330C1}"/>
              </a:ext>
            </a:extLst>
          </p:cNvPr>
          <p:cNvSpPr txBox="1">
            <a:spLocks/>
          </p:cNvSpPr>
          <p:nvPr/>
        </p:nvSpPr>
        <p:spPr>
          <a:xfrm>
            <a:off x="5639584" y="2448733"/>
            <a:ext cx="28410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b="1" dirty="0"/>
              <a:t>Port:</a:t>
            </a:r>
          </a:p>
          <a:p>
            <a:pPr marL="0" indent="0">
              <a:buFont typeface="Muli"/>
              <a:buNone/>
            </a:pPr>
            <a:r>
              <a:rPr lang="en-US" dirty="0"/>
              <a:t>Select the port that your Arduino is currently connected at.</a:t>
            </a:r>
          </a:p>
        </p:txBody>
      </p:sp>
    </p:spTree>
    <p:extLst>
      <p:ext uri="{BB962C8B-B14F-4D97-AF65-F5344CB8AC3E}">
        <p14:creationId xmlns:p14="http://schemas.microsoft.com/office/powerpoint/2010/main" val="3216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lvl="0"/>
            <a:r>
              <a:rPr lang="en-US" dirty="0"/>
              <a:t>Other</a:t>
            </a:r>
            <a:br>
              <a:rPr lang="en-US" dirty="0"/>
            </a:br>
            <a:r>
              <a:rPr lang="en-US" dirty="0"/>
              <a:t>Function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walk through some other important functions…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27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pinMode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35608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pinMode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(pin, mode)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570693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pin: the Arduino pin number to set the mode of.</a:t>
                      </a:r>
                    </a:p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mode: INPUT, OUTPUT, or INPUT_PULLUP.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606219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pinMode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(5, OUTPUT);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pinMode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(6, INPUT);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digitalWrite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39217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digitalWrite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(pin, value)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570693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pin: the Arduino pin number.</a:t>
                      </a:r>
                    </a:p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value: HIGH or LOW.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606219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digitalWrite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(13, HIGH);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digitalWrite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(12, LOW);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7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delay()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250803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delay(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570693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: the number of milliseconds to pause. Allowed data types: unsigned long.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606219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delay(1000);     // waits for a second</a:t>
                      </a:r>
                    </a:p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delay(1500);     // waits for a second and a half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69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8.</a:t>
            </a:r>
            <a:endParaRPr dirty="0"/>
          </a:p>
          <a:p>
            <a:pPr lvl="0"/>
            <a:r>
              <a:rPr lang="en-US" dirty="0"/>
              <a:t>Project 1</a:t>
            </a:r>
            <a:br>
              <a:rPr lang="en-US" dirty="0"/>
            </a:br>
            <a:r>
              <a:rPr lang="en-US" dirty="0"/>
              <a:t>Blink a LED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build our first simple project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537141D-4ABD-0DF7-4DD0-9445ADBA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7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4860148" y="1048813"/>
            <a:ext cx="382023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Pin Setup &amp; Code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433597"/>
              </p:ext>
            </p:extLst>
          </p:nvPr>
        </p:nvGraphicFramePr>
        <p:xfrm>
          <a:off x="4987369" y="2219422"/>
          <a:ext cx="3619553" cy="7315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049535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1570018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49720">
                <a:tc>
                  <a:txBody>
                    <a:bodyPr/>
                    <a:lstStyle/>
                    <a:p>
                      <a:r>
                        <a:rPr lang="en-US" sz="1800" b="1" dirty="0"/>
                        <a:t>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3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356938">
                <a:tc>
                  <a:txBody>
                    <a:bodyPr/>
                    <a:lstStyle/>
                    <a:p>
                      <a:r>
                        <a:rPr lang="en-US" sz="1800" b="1" dirty="0"/>
                        <a:t>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93407D5-98B5-2B65-158C-F778A445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8" y="728138"/>
            <a:ext cx="3994492" cy="3687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5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751763" y="592967"/>
            <a:ext cx="382023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Codes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407D5-98B5-2B65-158C-F778A445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95144" y="863310"/>
            <a:ext cx="2938548" cy="3687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1EB9F-E5CE-20CD-A6E7-2A3B872E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2607" y="1807889"/>
            <a:ext cx="2938548" cy="274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35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9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uli"/>
                <a:ea typeface="Muli"/>
                <a:cs typeface="Muli"/>
                <a:sym typeface="Muli"/>
              </a:rPr>
              <a:t>I am Vishal Kalansooriya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Full stack Web Developer at Webnifix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Undergraduate Software Engineer at SLIIT Academy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You can find me @vishal.kalansooriya</a:t>
            </a: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 t="8363" b="8363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1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9.</a:t>
            </a:r>
            <a:endParaRPr dirty="0"/>
          </a:p>
          <a:p>
            <a:pPr lvl="0"/>
            <a:r>
              <a:rPr lang="en-US" dirty="0"/>
              <a:t>Project 2</a:t>
            </a:r>
            <a:br>
              <a:rPr lang="en-US" dirty="0"/>
            </a:br>
            <a:r>
              <a:rPr lang="en-US" dirty="0"/>
              <a:t>Blink 3 LEDs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blink two more LEDs…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4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7141D-4ABD-0DF7-4DD0-9445ADBAD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4"/>
          <a:stretch/>
        </p:blipFill>
        <p:spPr>
          <a:xfrm>
            <a:off x="-7403" y="-114191"/>
            <a:ext cx="9151403" cy="53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5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4860148" y="746663"/>
            <a:ext cx="382023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Pin Setup &amp; Code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45793"/>
              </p:ext>
            </p:extLst>
          </p:nvPr>
        </p:nvGraphicFramePr>
        <p:xfrm>
          <a:off x="4978065" y="1899115"/>
          <a:ext cx="3688858" cy="223794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050888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1637970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1</a:t>
                      </a:r>
                      <a:r>
                        <a:rPr lang="en-US" sz="1800" b="1" baseline="30000" dirty="0"/>
                        <a:t>st </a:t>
                      </a:r>
                      <a:r>
                        <a:rPr lang="en-US" sz="1800" b="1" dirty="0"/>
                        <a:t>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11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1</a:t>
                      </a:r>
                      <a:r>
                        <a:rPr lang="en-US" sz="1800" b="1" baseline="30000" dirty="0"/>
                        <a:t>st</a:t>
                      </a:r>
                      <a:r>
                        <a:rPr lang="en-US" sz="1800" b="1" dirty="0"/>
                        <a:t> 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2</a:t>
                      </a:r>
                      <a:r>
                        <a:rPr lang="en-US" sz="1800" b="1" baseline="30000" dirty="0"/>
                        <a:t>nd</a:t>
                      </a:r>
                      <a:r>
                        <a:rPr lang="en-US" sz="1800" b="1" dirty="0"/>
                        <a:t> 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12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61130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2</a:t>
                      </a:r>
                      <a:r>
                        <a:rPr lang="en-US" sz="1800" b="1" baseline="30000" dirty="0"/>
                        <a:t>nd</a:t>
                      </a:r>
                      <a:r>
                        <a:rPr lang="en-US" sz="1800" b="1" dirty="0"/>
                        <a:t> 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4659321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3</a:t>
                      </a:r>
                      <a:r>
                        <a:rPr lang="en-US" sz="1800" b="1" baseline="30000" dirty="0"/>
                        <a:t>rd</a:t>
                      </a:r>
                      <a:r>
                        <a:rPr lang="en-US" sz="1800" b="1" dirty="0"/>
                        <a:t> 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13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512004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3</a:t>
                      </a:r>
                      <a:r>
                        <a:rPr lang="en-US" sz="1800" b="1" baseline="30000" dirty="0"/>
                        <a:t>rd</a:t>
                      </a:r>
                      <a:r>
                        <a:rPr lang="en-US" sz="1800" b="1" dirty="0"/>
                        <a:t> 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736598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93407D5-98B5-2B65-158C-F778A445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2343" y="449838"/>
            <a:ext cx="3721510" cy="4250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0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</a:t>
            </a:r>
            <a:endParaRPr dirty="0"/>
          </a:p>
          <a:p>
            <a:pPr lvl="0"/>
            <a:r>
              <a:rPr lang="en-US" dirty="0"/>
              <a:t>Few Extra</a:t>
            </a:r>
            <a:br>
              <a:rPr lang="en-US" dirty="0"/>
            </a:br>
            <a:r>
              <a:rPr lang="en-US" dirty="0"/>
              <a:t>Functions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Would you like to learn more?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81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dirty="0" err="1"/>
              <a:t>Serial.begin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78436"/>
              </p:ext>
            </p:extLst>
          </p:nvPr>
        </p:nvGraphicFramePr>
        <p:xfrm>
          <a:off x="856088" y="1537612"/>
          <a:ext cx="7397366" cy="166182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Serial.begin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(speed)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418409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speed: bits per second (Supported values are: 9600, 14400, 19200, 38400, 57600, 115200, 230400 bps.)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Serial.begin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(9600);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23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dirty="0" err="1"/>
              <a:t>Serial.print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661969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418409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: the value to print. (Allowed data types: any data type.)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(“Hello World”);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</a:t>
                      </a:r>
                      <a:r>
                        <a:rPr lang="en-US" sz="1800" b="0">
                          <a:solidFill>
                            <a:schemeClr val="bg1"/>
                          </a:solidFill>
                        </a:rPr>
                        <a:t>Hi there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”);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dirty="0" err="1"/>
              <a:t>Serial.println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409578"/>
              </p:ext>
            </p:extLst>
          </p:nvPr>
        </p:nvGraphicFramePr>
        <p:xfrm>
          <a:off x="856088" y="1537612"/>
          <a:ext cx="7397366" cy="1920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418409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: the value to print. (Allowed data types: any data type.)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(“Hello”);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(“World”);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Programme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”);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8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8862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Feel free to contact me at: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@</a:t>
            </a:r>
            <a:r>
              <a:rPr lang="en-US" sz="1800" dirty="0" err="1"/>
              <a:t>vishal.kalansooriya</a:t>
            </a: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+94771130189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vishalkalansooriya@gmail.com</a:t>
            </a:r>
            <a:endParaRPr sz="18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9;p35">
            <a:extLst>
              <a:ext uri="{FF2B5EF4-FFF2-40B4-BE49-F238E27FC236}">
                <a16:creationId xmlns:a16="http://schemas.microsoft.com/office/drawing/2014/main" id="{C685D81D-3C0F-584E-E847-414CA0F63085}"/>
              </a:ext>
            </a:extLst>
          </p:cNvPr>
          <p:cNvSpPr txBox="1">
            <a:spLocks/>
          </p:cNvSpPr>
          <p:nvPr/>
        </p:nvSpPr>
        <p:spPr>
          <a:xfrm>
            <a:off x="596348" y="4745594"/>
            <a:ext cx="8547652" cy="471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400" dirty="0"/>
              <a:t>Visit </a:t>
            </a:r>
            <a:r>
              <a:rPr lang="en-US" sz="1400" dirty="0">
                <a:hlinkClick r:id="rId6"/>
              </a:rPr>
              <a:t>https://github.com/vishal-kalansooriya/arduinoProgramming</a:t>
            </a:r>
            <a:r>
              <a:rPr lang="en-US" sz="1400" dirty="0"/>
              <a:t> to get </a:t>
            </a:r>
            <a:r>
              <a:rPr lang="en-US" sz="1400"/>
              <a:t>the handout &amp; </a:t>
            </a:r>
            <a:r>
              <a:rPr lang="en-US" sz="1400" dirty="0"/>
              <a:t>other resources…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1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</a:t>
            </a:r>
            <a:br>
              <a:rPr lang="en-US" dirty="0"/>
            </a:br>
            <a:r>
              <a:rPr lang="en-US" dirty="0"/>
              <a:t>Arduino?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talk about Arduino…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9EBCA3C-D07E-5E02-C561-F991C4EA79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1347" y="2151529"/>
            <a:ext cx="1493160" cy="1016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49" y="866400"/>
            <a:ext cx="4088763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Arduino is an open-source electronics platform based on easy-to-use hardware and software.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A868CD0-AE3C-E4A4-84B8-10E4874D7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59" y="981084"/>
            <a:ext cx="2884946" cy="288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</a:t>
            </a:r>
            <a:br>
              <a:rPr lang="en-US" dirty="0"/>
            </a:br>
            <a:r>
              <a:rPr lang="en-US" dirty="0"/>
              <a:t>IoT?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you heard of the Internet of Things?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9" y="2239450"/>
            <a:ext cx="1717628" cy="897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00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AB7482-0A01-02BC-2105-69336D99736E}"/>
              </a:ext>
            </a:extLst>
          </p:cNvPr>
          <p:cNvSpPr/>
          <p:nvPr/>
        </p:nvSpPr>
        <p:spPr>
          <a:xfrm>
            <a:off x="7800975" y="4749851"/>
            <a:ext cx="1092994" cy="222199"/>
          </a:xfrm>
          <a:prstGeom prst="rect">
            <a:avLst/>
          </a:prstGeom>
          <a:solidFill>
            <a:srgbClr val="F8F9FB"/>
          </a:solidFill>
          <a:ln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</a:t>
            </a:r>
            <a:br>
              <a:rPr lang="en-US" dirty="0"/>
            </a:br>
            <a:r>
              <a:rPr lang="en-US" dirty="0"/>
              <a:t>Boards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different types of Arduino boards…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232443">
            <a:off x="5946365" y="1854482"/>
            <a:ext cx="1709796" cy="1709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2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ECA3E-6DE0-98AF-2F03-EE7B35D1F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594" y="0"/>
            <a:ext cx="9846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687</Words>
  <Application>Microsoft Office PowerPoint</Application>
  <PresentationFormat>On-screen Show (16:9)</PresentationFormat>
  <Paragraphs>156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Lexend Deca</vt:lpstr>
      <vt:lpstr>Muli</vt:lpstr>
      <vt:lpstr>Aliena template</vt:lpstr>
      <vt:lpstr>PowerPoint Presentation</vt:lpstr>
      <vt:lpstr>Arduino Programming </vt:lpstr>
      <vt:lpstr>Hello!</vt:lpstr>
      <vt:lpstr>1. What is Arduino?</vt:lpstr>
      <vt:lpstr>PowerPoint Presentation</vt:lpstr>
      <vt:lpstr>2. What is IoT?</vt:lpstr>
      <vt:lpstr>PowerPoint Presentation</vt:lpstr>
      <vt:lpstr>3. Arduino Boards</vt:lpstr>
      <vt:lpstr>PowerPoint Presentation</vt:lpstr>
      <vt:lpstr>PowerPoint Presentation</vt:lpstr>
      <vt:lpstr>4. Arduino UNO</vt:lpstr>
      <vt:lpstr>PowerPoint Presentation</vt:lpstr>
      <vt:lpstr>5. Arduino IDE</vt:lpstr>
      <vt:lpstr>Arduino IDE Installation</vt:lpstr>
      <vt:lpstr>Arduino IDE</vt:lpstr>
      <vt:lpstr>Toolbar Buttons</vt:lpstr>
      <vt:lpstr>6. setup() &amp; loop() Functions</vt:lpstr>
      <vt:lpstr>void setup() &amp; void loop()</vt:lpstr>
      <vt:lpstr>7. Arduino Syntax &amp; Program Flow</vt:lpstr>
      <vt:lpstr>PowerPoint Presentation</vt:lpstr>
      <vt:lpstr>Configure Arduino Setup</vt:lpstr>
      <vt:lpstr>7. Other Function</vt:lpstr>
      <vt:lpstr>pinMode() Function</vt:lpstr>
      <vt:lpstr>digitalWrite() Function</vt:lpstr>
      <vt:lpstr>delay() Function</vt:lpstr>
      <vt:lpstr>8. Project 1 Blink a LED</vt:lpstr>
      <vt:lpstr>PowerPoint Presentation</vt:lpstr>
      <vt:lpstr>Pin Setup &amp; Code</vt:lpstr>
      <vt:lpstr>Similar Codes</vt:lpstr>
      <vt:lpstr>9. Project 2 Blink 3 LEDs</vt:lpstr>
      <vt:lpstr>PowerPoint Presentation</vt:lpstr>
      <vt:lpstr>Pin Setup &amp; Code</vt:lpstr>
      <vt:lpstr>10. Few Extra Functions</vt:lpstr>
      <vt:lpstr>Serial.begin() Function</vt:lpstr>
      <vt:lpstr>Serial.print() Function</vt:lpstr>
      <vt:lpstr>Serial.println() Function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Programming </dc:title>
  <cp:lastModifiedBy>Vishal Kalansooriya</cp:lastModifiedBy>
  <cp:revision>30</cp:revision>
  <dcterms:modified xsi:type="dcterms:W3CDTF">2023-03-04T10:24:45Z</dcterms:modified>
</cp:coreProperties>
</file>